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8" r:id="rId2"/>
    <p:sldId id="256" r:id="rId3"/>
    <p:sldId id="379" r:id="rId4"/>
    <p:sldId id="356" r:id="rId5"/>
    <p:sldId id="333" r:id="rId6"/>
    <p:sldId id="372" r:id="rId7"/>
    <p:sldId id="365" r:id="rId8"/>
    <p:sldId id="344" r:id="rId9"/>
    <p:sldId id="359" r:id="rId10"/>
    <p:sldId id="374" r:id="rId11"/>
    <p:sldId id="363" r:id="rId12"/>
    <p:sldId id="345" r:id="rId13"/>
    <p:sldId id="375" r:id="rId14"/>
    <p:sldId id="360" r:id="rId15"/>
    <p:sldId id="324" r:id="rId16"/>
    <p:sldId id="336" r:id="rId17"/>
    <p:sldId id="377" r:id="rId18"/>
    <p:sldId id="376" r:id="rId19"/>
    <p:sldId id="260" r:id="rId20"/>
    <p:sldId id="347" r:id="rId21"/>
    <p:sldId id="346" r:id="rId22"/>
    <p:sldId id="380" r:id="rId23"/>
    <p:sldId id="381" r:id="rId24"/>
    <p:sldId id="382" r:id="rId25"/>
    <p:sldId id="383" r:id="rId26"/>
    <p:sldId id="3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511"/>
    <a:srgbClr val="F1A60F"/>
    <a:srgbClr val="9EB1E6"/>
    <a:srgbClr val="B2B2B2"/>
    <a:srgbClr val="EE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>
        <p:scale>
          <a:sx n="45" d="100"/>
          <a:sy n="45" d="100"/>
        </p:scale>
        <p:origin x="-280" y="-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753F-E2CC-459A-A9E3-AEE6C619190D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F9A5-F406-4E7B-87B9-A25F57623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EBE2855-917E-6248-883A-124B3D740405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The two groups of people hated each other because of their view of Slavery.  Explain the terms of Pro-slavers and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2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D0E9056-DF53-4F54-AB9C-3E630A0F0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24E6-A689-469D-94A5-2EBCAA737EC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F2FA-14AC-402A-B3A1-8668EF3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RWKMFKoQYBZ2GjzbkF/SIG=11rd6b6do/EXP=1254259158/**http:/www.cetel.org/src/cantonarmy.jpg" TargetMode="External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Renewing Sectionalism:</a:t>
            </a:r>
            <a:br>
              <a:rPr lang="en-US" dirty="0" smtClean="0"/>
            </a:br>
            <a:r>
              <a:rPr lang="en-US" dirty="0" smtClean="0"/>
              <a:t>Compromise of 1850, the Kansas-Nebraska Act, and Legislating Slavery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</a:p>
        </p:txBody>
      </p:sp>
    </p:spTree>
    <p:extLst>
      <p:ext uri="{BB962C8B-B14F-4D97-AF65-F5344CB8AC3E}">
        <p14:creationId xmlns:p14="http://schemas.microsoft.com/office/powerpoint/2010/main" val="110660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tombstone.jpg Tombstone image by jmq1tn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502" y="3855081"/>
            <a:ext cx="5500688" cy="288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 descr="wyatt_ear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8268" y="1017507"/>
            <a:ext cx="2232046" cy="3098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5905" y="-46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The Gold Rush Ushers in the Wild West!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Gold M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58" y="1091641"/>
            <a:ext cx="3530600" cy="283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5210" y="3868575"/>
            <a:ext cx="4257675" cy="285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wome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9" y="1091641"/>
            <a:ext cx="4003884" cy="31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552" y="-196009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Sectionalism over Slavery Intensified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32" y="1129554"/>
            <a:ext cx="4714498" cy="572844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California’s </a:t>
            </a:r>
            <a:r>
              <a:rPr lang="en-US" sz="2400" dirty="0" smtClean="0">
                <a:solidFill>
                  <a:schemeClr val="bg1"/>
                </a:solidFill>
              </a:rPr>
              <a:t>population - increased </a:t>
            </a:r>
            <a:r>
              <a:rPr lang="en-US" sz="2400" dirty="0">
                <a:solidFill>
                  <a:schemeClr val="bg1"/>
                </a:solidFill>
              </a:rPr>
              <a:t>exponentially due to the </a:t>
            </a:r>
            <a:r>
              <a:rPr lang="en-US" sz="2400" b="1" dirty="0">
                <a:solidFill>
                  <a:schemeClr val="bg1"/>
                </a:solidFill>
              </a:rPr>
              <a:t>California Gold Rush </a:t>
            </a:r>
            <a:r>
              <a:rPr lang="en-US" sz="2400" dirty="0" smtClean="0">
                <a:solidFill>
                  <a:schemeClr val="bg1"/>
                </a:solidFill>
              </a:rPr>
              <a:t>(ironically, not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smtClean="0">
                <a:solidFill>
                  <a:schemeClr val="bg1"/>
                </a:solidFill>
              </a:rPr>
              <a:t>large </a:t>
            </a:r>
            <a:r>
              <a:rPr lang="en-US" sz="2400" dirty="0">
                <a:solidFill>
                  <a:schemeClr val="bg1"/>
                </a:solidFill>
              </a:rPr>
              <a:t>amount of gold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1849-1850 - apply </a:t>
            </a:r>
            <a:r>
              <a:rPr lang="en-US" sz="2400" dirty="0">
                <a:solidFill>
                  <a:schemeClr val="bg1"/>
                </a:solidFill>
              </a:rPr>
              <a:t>for statehood as a free state.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South - fearing </a:t>
            </a:r>
            <a:r>
              <a:rPr lang="en-US" dirty="0">
                <a:solidFill>
                  <a:schemeClr val="bg1"/>
                </a:solidFill>
              </a:rPr>
              <a:t>the loss of power in the Senate, </a:t>
            </a:r>
            <a:r>
              <a:rPr lang="en-US" dirty="0" smtClean="0">
                <a:solidFill>
                  <a:schemeClr val="bg1"/>
                </a:solidFill>
              </a:rPr>
              <a:t>objected</a:t>
            </a:r>
            <a:r>
              <a:rPr lang="en-US" dirty="0">
                <a:solidFill>
                  <a:schemeClr val="bg1"/>
                </a:solidFill>
              </a:rPr>
              <a:t>!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Northerners </a:t>
            </a:r>
            <a:r>
              <a:rPr lang="en-US" dirty="0">
                <a:solidFill>
                  <a:schemeClr val="bg1"/>
                </a:solidFill>
              </a:rPr>
              <a:t>drafted petitions </a:t>
            </a:r>
            <a:r>
              <a:rPr lang="en-US" dirty="0" smtClean="0">
                <a:solidFill>
                  <a:schemeClr val="bg1"/>
                </a:solidFill>
              </a:rPr>
              <a:t>demanding </a:t>
            </a:r>
            <a:r>
              <a:rPr lang="en-US" dirty="0">
                <a:solidFill>
                  <a:schemeClr val="bg1"/>
                </a:solidFill>
              </a:rPr>
              <a:t>the prohibition </a:t>
            </a:r>
            <a:r>
              <a:rPr lang="en-US" dirty="0" smtClean="0">
                <a:solidFill>
                  <a:schemeClr val="bg1"/>
                </a:solidFill>
              </a:rPr>
              <a:t>of slavery </a:t>
            </a:r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dirty="0" smtClean="0">
                <a:solidFill>
                  <a:schemeClr val="bg1"/>
                </a:solidFill>
              </a:rPr>
              <a:t>territories.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Southerners talked openly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secession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Things are getting tense!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ebinquiry.org/examples/dream/Gold%20Ru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0" y="1471961"/>
            <a:ext cx="7105184" cy="46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4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Sectionalism over Slavery Intensified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1" y="861082"/>
            <a:ext cx="5378824" cy="5849946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In addition, South is mad about the </a:t>
            </a:r>
            <a:r>
              <a:rPr lang="en-US" sz="2400" dirty="0" smtClean="0">
                <a:solidFill>
                  <a:schemeClr val="bg1"/>
                </a:solidFill>
              </a:rPr>
              <a:t>increasing loss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slaves (econ. loss!).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Underground </a:t>
            </a:r>
            <a:r>
              <a:rPr lang="en-US" sz="2400" b="1" dirty="0">
                <a:solidFill>
                  <a:schemeClr val="bg1"/>
                </a:solidFill>
              </a:rPr>
              <a:t>Railroad </a:t>
            </a:r>
            <a:r>
              <a:rPr lang="en-US" sz="2400" dirty="0" smtClean="0">
                <a:solidFill>
                  <a:schemeClr val="bg1"/>
                </a:solidFill>
              </a:rPr>
              <a:t>- provides an escaped slave a way to freedom (escape </a:t>
            </a:r>
            <a:r>
              <a:rPr lang="en-US" sz="2400" dirty="0">
                <a:solidFill>
                  <a:schemeClr val="bg1"/>
                </a:solidFill>
              </a:rPr>
              <a:t>route to the North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ided by anti-slavery homes (</a:t>
            </a:r>
            <a:r>
              <a:rPr lang="en-US" b="1" dirty="0" smtClean="0">
                <a:solidFill>
                  <a:schemeClr val="bg1"/>
                </a:solidFill>
              </a:rPr>
              <a:t>stations</a:t>
            </a:r>
            <a:r>
              <a:rPr lang="en-US" dirty="0" smtClean="0">
                <a:solidFill>
                  <a:schemeClr val="bg1"/>
                </a:solidFill>
              </a:rPr>
              <a:t>) and abolitionists (</a:t>
            </a:r>
            <a:r>
              <a:rPr lang="en-US" b="1" dirty="0" smtClean="0">
                <a:solidFill>
                  <a:schemeClr val="bg1"/>
                </a:solidFill>
              </a:rPr>
              <a:t>conductors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Remember, slaves are an economic investment in the south – increasing  loss economic wealth!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akes the south look weak - unable to control their slaves (happy slave image is destroyed).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Southerners call for stricter Fugitive Slave Laws!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endParaRPr lang="en-US" sz="2200" dirty="0" smtClean="0"/>
          </a:p>
        </p:txBody>
      </p:sp>
      <p:pic>
        <p:nvPicPr>
          <p:cNvPr id="14338" name="Picture 2" descr="http://cdn.history.com/sites/2/2013/12/underground-railroad-hero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69" y="1188412"/>
            <a:ext cx="6662120" cy="2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rossroadsofwar.org/wp-content/uploads/2.1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61" y="3622312"/>
            <a:ext cx="3075828" cy="30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fredericksburg.com/CivilWar/Teaching/Education/Forms/What_would_you_do/Education/Definitions/a_nation_divided/Images/slavery/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69" y="3652727"/>
            <a:ext cx="3473049" cy="27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9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51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Underground Railroad</a:t>
            </a:r>
          </a:p>
        </p:txBody>
      </p:sp>
      <p:pic>
        <p:nvPicPr>
          <p:cNvPr id="23557" name="Picture 5" descr="underground_rail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0" y="1022461"/>
            <a:ext cx="5156498" cy="55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escapeslave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06" y="1017496"/>
            <a:ext cx="5029200" cy="3243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http://upload.wikimedia.org/wikipedia/commons/3/37/The_Underground_Railroad_by_Charles_T._Webber,_1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4" y="3651361"/>
            <a:ext cx="4560310" cy="31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1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968188"/>
            <a:ext cx="7187807" cy="588981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</a:t>
            </a:r>
            <a:r>
              <a:rPr lang="en-US" sz="2200" dirty="0" smtClean="0">
                <a:solidFill>
                  <a:schemeClr val="bg1"/>
                </a:solidFill>
              </a:rPr>
              <a:t>ectional crisis – Senate tried </a:t>
            </a:r>
            <a:r>
              <a:rPr lang="en-US" sz="2200" dirty="0">
                <a:solidFill>
                  <a:schemeClr val="bg1"/>
                </a:solidFill>
              </a:rPr>
              <a:t>to find </a:t>
            </a:r>
            <a:r>
              <a:rPr lang="en-US" sz="2200" dirty="0" smtClean="0">
                <a:solidFill>
                  <a:schemeClr val="bg1"/>
                </a:solidFill>
              </a:rPr>
              <a:t>compromise – it is a mess at this point!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Issues to Fix: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CA </a:t>
            </a:r>
            <a:r>
              <a:rPr lang="en-US" altLang="en-US" sz="2200" dirty="0">
                <a:solidFill>
                  <a:schemeClr val="bg1"/>
                </a:solidFill>
              </a:rPr>
              <a:t>wants to be a </a:t>
            </a:r>
            <a:r>
              <a:rPr lang="en-US" altLang="en-US" sz="2200" dirty="0" smtClean="0">
                <a:solidFill>
                  <a:schemeClr val="bg1"/>
                </a:solidFill>
              </a:rPr>
              <a:t>state – </a:t>
            </a:r>
            <a:r>
              <a:rPr lang="en-US" altLang="en-US" sz="2200" dirty="0">
                <a:solidFill>
                  <a:schemeClr val="bg1"/>
                </a:solidFill>
              </a:rPr>
              <a:t>most thought it would be slave due to most of the territory being under the 36-30 line, but Pres. Taylor wanted it as a free </a:t>
            </a:r>
            <a:r>
              <a:rPr lang="en-US" altLang="en-US" sz="2200" dirty="0" smtClean="0">
                <a:solidFill>
                  <a:schemeClr val="bg1"/>
                </a:solidFill>
              </a:rPr>
              <a:t>state.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Texas </a:t>
            </a:r>
            <a:r>
              <a:rPr lang="en-US" altLang="en-US" sz="2200" dirty="0">
                <a:solidFill>
                  <a:schemeClr val="bg1"/>
                </a:solidFill>
              </a:rPr>
              <a:t>(slave state) is claiming NM lands for </a:t>
            </a:r>
            <a:r>
              <a:rPr lang="en-US" altLang="en-US" sz="2200" dirty="0" smtClean="0">
                <a:solidFill>
                  <a:schemeClr val="bg1"/>
                </a:solidFill>
              </a:rPr>
              <a:t>themselves.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Abolitionists </a:t>
            </a:r>
            <a:r>
              <a:rPr lang="en-US" altLang="en-US" sz="2200" dirty="0">
                <a:solidFill>
                  <a:schemeClr val="bg1"/>
                </a:solidFill>
              </a:rPr>
              <a:t>want slavery out of </a:t>
            </a:r>
            <a:r>
              <a:rPr lang="en-US" altLang="en-US" sz="2200" dirty="0" smtClean="0">
                <a:solidFill>
                  <a:schemeClr val="bg1"/>
                </a:solidFill>
              </a:rPr>
              <a:t>DC.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South </a:t>
            </a:r>
            <a:r>
              <a:rPr lang="en-US" altLang="en-US" sz="2200" dirty="0">
                <a:solidFill>
                  <a:schemeClr val="bg1"/>
                </a:solidFill>
              </a:rPr>
              <a:t>is mad at North for not enforcing the Fugitive Slave Act of 1793</a:t>
            </a:r>
            <a:r>
              <a:rPr lang="en-US" alt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Henry Clay </a:t>
            </a:r>
            <a:r>
              <a:rPr lang="en-US" sz="2200" dirty="0" smtClean="0">
                <a:solidFill>
                  <a:schemeClr val="bg1"/>
                </a:solidFill>
              </a:rPr>
              <a:t>- presented </a:t>
            </a:r>
            <a:r>
              <a:rPr lang="en-US" sz="2200" dirty="0">
                <a:solidFill>
                  <a:schemeClr val="bg1"/>
                </a:solidFill>
              </a:rPr>
              <a:t>a bill that </a:t>
            </a:r>
            <a:r>
              <a:rPr lang="en-US" sz="2200" dirty="0" smtClean="0">
                <a:solidFill>
                  <a:schemeClr val="bg1"/>
                </a:solidFill>
              </a:rPr>
              <a:t>contained: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Admission of California as a free </a:t>
            </a:r>
            <a:r>
              <a:rPr lang="en-US" sz="2200" dirty="0" smtClean="0">
                <a:solidFill>
                  <a:schemeClr val="bg1"/>
                </a:solidFill>
              </a:rPr>
              <a:t>state.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Forming territorial governments </a:t>
            </a:r>
            <a:r>
              <a:rPr lang="en-US" sz="2200" dirty="0" smtClean="0">
                <a:solidFill>
                  <a:schemeClr val="bg1"/>
                </a:solidFill>
              </a:rPr>
              <a:t>without </a:t>
            </a:r>
            <a:r>
              <a:rPr lang="en-US" sz="2200" dirty="0">
                <a:solidFill>
                  <a:schemeClr val="bg1"/>
                </a:solidFill>
              </a:rPr>
              <a:t>restrictions on </a:t>
            </a:r>
            <a:r>
              <a:rPr lang="en-US" sz="2200" dirty="0" smtClean="0">
                <a:solidFill>
                  <a:schemeClr val="bg1"/>
                </a:solidFill>
              </a:rPr>
              <a:t>slavery.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Eliminate the slave trade in DC, </a:t>
            </a:r>
            <a:r>
              <a:rPr lang="en-US" sz="2200" dirty="0" smtClean="0">
                <a:solidFill>
                  <a:schemeClr val="bg1"/>
                </a:solidFill>
              </a:rPr>
              <a:t>but not </a:t>
            </a:r>
            <a:r>
              <a:rPr lang="en-US" sz="2200" dirty="0">
                <a:solidFill>
                  <a:schemeClr val="bg1"/>
                </a:solidFill>
              </a:rPr>
              <a:t>slavery </a:t>
            </a:r>
            <a:r>
              <a:rPr lang="en-US" sz="2200" dirty="0" smtClean="0">
                <a:solidFill>
                  <a:schemeClr val="bg1"/>
                </a:solidFill>
              </a:rPr>
              <a:t>itself.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 more effective fugitive slave </a:t>
            </a:r>
            <a:r>
              <a:rPr lang="en-US" sz="2200" dirty="0" smtClean="0">
                <a:solidFill>
                  <a:schemeClr val="bg1"/>
                </a:solidFill>
              </a:rPr>
              <a:t>law.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-137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A Solution is Needed!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F69F01B-B617-C2C2-98976FA116814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564" y="2873508"/>
            <a:ext cx="44958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http://newmexiken.com/wp-content/images/2006/08/__TexasBoundaryCla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88" y="163285"/>
            <a:ext cx="2645303" cy="31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5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Solution: The Compromise of 1850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41" y="941295"/>
            <a:ext cx="7373459" cy="555571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Debate raged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months (Congress/nationwide).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Congress - two phases (reveals </a:t>
            </a:r>
            <a:r>
              <a:rPr lang="en-US" sz="2400" dirty="0">
                <a:solidFill>
                  <a:schemeClr val="bg1"/>
                </a:solidFill>
              </a:rPr>
              <a:t>the changing politics in the </a:t>
            </a:r>
            <a:r>
              <a:rPr lang="en-US" sz="2400" dirty="0" smtClean="0">
                <a:solidFill>
                  <a:schemeClr val="bg1"/>
                </a:solidFill>
              </a:rPr>
              <a:t>1850’s).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Phase 1: </a:t>
            </a:r>
            <a:r>
              <a:rPr lang="en-US" dirty="0" smtClean="0">
                <a:solidFill>
                  <a:schemeClr val="bg1"/>
                </a:solidFill>
              </a:rPr>
              <a:t>dominated </a:t>
            </a:r>
            <a:r>
              <a:rPr lang="en-US" dirty="0">
                <a:solidFill>
                  <a:schemeClr val="bg1"/>
                </a:solidFill>
              </a:rPr>
              <a:t>by older </a:t>
            </a:r>
            <a:r>
              <a:rPr lang="en-US" dirty="0" smtClean="0">
                <a:solidFill>
                  <a:schemeClr val="bg1"/>
                </a:solidFill>
              </a:rPr>
              <a:t>leaders (Henry </a:t>
            </a:r>
            <a:r>
              <a:rPr lang="en-US" dirty="0">
                <a:solidFill>
                  <a:schemeClr val="bg1"/>
                </a:solidFill>
              </a:rPr>
              <a:t>Clay, John C Calhoun, and Daniel </a:t>
            </a:r>
            <a:r>
              <a:rPr lang="en-US" dirty="0" smtClean="0">
                <a:solidFill>
                  <a:schemeClr val="bg1"/>
                </a:solidFill>
              </a:rPr>
              <a:t>Webster). 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Resembled founders like Jefferson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Adams….</a:t>
            </a:r>
            <a:r>
              <a:rPr lang="en-US" sz="2400" dirty="0">
                <a:solidFill>
                  <a:schemeClr val="bg1"/>
                </a:solidFill>
              </a:rPr>
              <a:t>they were searching for compromise based upon </a:t>
            </a:r>
            <a:r>
              <a:rPr lang="en-US" sz="2400" dirty="0" smtClean="0">
                <a:solidFill>
                  <a:schemeClr val="bg1"/>
                </a:solidFill>
              </a:rPr>
              <a:t>ideals and ultimate unification.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Phase 2: </a:t>
            </a:r>
            <a:r>
              <a:rPr lang="en-US" dirty="0" smtClean="0">
                <a:solidFill>
                  <a:schemeClr val="bg1"/>
                </a:solidFill>
              </a:rPr>
              <a:t>dominated </a:t>
            </a:r>
            <a:r>
              <a:rPr lang="en-US" dirty="0">
                <a:solidFill>
                  <a:schemeClr val="bg1"/>
                </a:solidFill>
              </a:rPr>
              <a:t>by younger leaders (</a:t>
            </a:r>
            <a:r>
              <a:rPr lang="en-US" dirty="0" smtClean="0">
                <a:solidFill>
                  <a:schemeClr val="bg1"/>
                </a:solidFill>
              </a:rPr>
              <a:t>William </a:t>
            </a:r>
            <a:r>
              <a:rPr lang="en-US" dirty="0">
                <a:solidFill>
                  <a:schemeClr val="bg1"/>
                </a:solidFill>
              </a:rPr>
              <a:t>Seward, Jefferson Davis, and Stephen </a:t>
            </a:r>
            <a:r>
              <a:rPr lang="en-US" dirty="0" smtClean="0">
                <a:solidFill>
                  <a:schemeClr val="bg1"/>
                </a:solidFill>
              </a:rPr>
              <a:t>Douglas). 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Union </a:t>
            </a:r>
            <a:r>
              <a:rPr lang="en-US" sz="2400" dirty="0">
                <a:solidFill>
                  <a:schemeClr val="bg1"/>
                </a:solidFill>
              </a:rPr>
              <a:t>was less important to them than practicality, their personal objectives, and economic self interest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July 1850 - President Taylor died </a:t>
            </a:r>
            <a:r>
              <a:rPr lang="en-US" sz="2400" dirty="0" smtClean="0">
                <a:solidFill>
                  <a:schemeClr val="bg1"/>
                </a:solidFill>
              </a:rPr>
              <a:t>suddenly - Millard </a:t>
            </a:r>
            <a:r>
              <a:rPr lang="en-US" sz="2400" dirty="0">
                <a:solidFill>
                  <a:schemeClr val="bg1"/>
                </a:solidFill>
              </a:rPr>
              <a:t>Fillmore became </a:t>
            </a:r>
            <a:r>
              <a:rPr lang="en-US" sz="2400" dirty="0" smtClean="0">
                <a:solidFill>
                  <a:schemeClr val="bg1"/>
                </a:solidFill>
              </a:rPr>
              <a:t>president.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Helped </a:t>
            </a:r>
            <a:r>
              <a:rPr lang="en-US" dirty="0">
                <a:solidFill>
                  <a:schemeClr val="bg1"/>
                </a:solidFill>
              </a:rPr>
              <a:t>the Compromise of 1850 pass </a:t>
            </a:r>
            <a:r>
              <a:rPr lang="en-US" dirty="0" smtClean="0">
                <a:solidFill>
                  <a:schemeClr val="bg1"/>
                </a:solidFill>
              </a:rPr>
              <a:t>Congress.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medias.photodeck.com/ddc9048c-3e16-11e0-b521-c3d6d6c7484a/000700_xga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25619"/>
            <a:ext cx="4244596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5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Compromise of 1850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751" y="1169895"/>
            <a:ext cx="5567590" cy="5688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400" u="sng" dirty="0" smtClean="0">
                <a:solidFill>
                  <a:schemeClr val="bg1"/>
                </a:solidFill>
              </a:rPr>
              <a:t>End Result: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Henry </a:t>
            </a:r>
            <a:r>
              <a:rPr lang="en-US" altLang="en-US" sz="2400" b="1" dirty="0">
                <a:solidFill>
                  <a:schemeClr val="bg1"/>
                </a:solidFill>
              </a:rPr>
              <a:t>Clay</a:t>
            </a:r>
            <a:r>
              <a:rPr lang="en-US" altLang="en-US" sz="2400" dirty="0">
                <a:solidFill>
                  <a:schemeClr val="bg1"/>
                </a:solidFill>
              </a:rPr>
              <a:t> (passed by </a:t>
            </a:r>
            <a:r>
              <a:rPr lang="en-US" altLang="en-US" sz="2400" b="1" dirty="0">
                <a:solidFill>
                  <a:schemeClr val="bg1"/>
                </a:solidFill>
              </a:rPr>
              <a:t>Stephen Douglas</a:t>
            </a:r>
            <a:r>
              <a:rPr lang="en-US" altLang="en-US" sz="2400" dirty="0">
                <a:solidFill>
                  <a:schemeClr val="bg1"/>
                </a:solidFill>
              </a:rPr>
              <a:t>) comes up with </a:t>
            </a:r>
            <a:r>
              <a:rPr lang="en-US" altLang="en-US" sz="2400" dirty="0" smtClean="0">
                <a:solidFill>
                  <a:schemeClr val="bg1"/>
                </a:solidFill>
              </a:rPr>
              <a:t>the final </a:t>
            </a:r>
            <a:r>
              <a:rPr lang="en-US" altLang="en-US" sz="2400" b="1" dirty="0">
                <a:solidFill>
                  <a:schemeClr val="bg1"/>
                </a:solidFill>
              </a:rPr>
              <a:t>Compromise of 1850: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1. CA as Free </a:t>
            </a:r>
            <a:r>
              <a:rPr lang="en-US" altLang="en-US" sz="2400" dirty="0" smtClean="0">
                <a:solidFill>
                  <a:schemeClr val="bg1"/>
                </a:solidFill>
              </a:rPr>
              <a:t>State.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2. TX and NM – TX paid 10M to give up disputed lands.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3. No sale of slaves, but slavery still exists in </a:t>
            </a:r>
            <a:r>
              <a:rPr lang="en-US" altLang="en-US" sz="2400" dirty="0" smtClean="0">
                <a:solidFill>
                  <a:schemeClr val="bg1"/>
                </a:solidFill>
              </a:rPr>
              <a:t>DC.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4. </a:t>
            </a:r>
            <a:r>
              <a:rPr lang="en-US" altLang="en-US" sz="2400" b="1" dirty="0">
                <a:solidFill>
                  <a:schemeClr val="bg1"/>
                </a:solidFill>
              </a:rPr>
              <a:t>Fugitive Slave Act </a:t>
            </a:r>
            <a:r>
              <a:rPr lang="en-US" altLang="en-US" sz="2400" dirty="0">
                <a:solidFill>
                  <a:schemeClr val="bg1"/>
                </a:solidFill>
              </a:rPr>
              <a:t>made harsher (requiring people to turn in escaped slaves or they are jailed or fined</a:t>
            </a:r>
            <a:r>
              <a:rPr lang="en-US" altLang="en-US" sz="2400" dirty="0" smtClean="0">
                <a:solidFill>
                  <a:schemeClr val="bg1"/>
                </a:solidFill>
              </a:rPr>
              <a:t>)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 5. Popular sovereignty in the NM/UT Territories</a:t>
            </a:r>
            <a:endParaRPr lang="en-US" altLang="en-US" sz="2400" u="sng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Eases the issue – </a:t>
            </a:r>
            <a:r>
              <a:rPr lang="en-US" sz="2400" dirty="0">
                <a:solidFill>
                  <a:schemeClr val="bg1"/>
                </a:solidFill>
              </a:rPr>
              <a:t>however</a:t>
            </a:r>
            <a:r>
              <a:rPr lang="en-US" sz="2400" dirty="0" smtClean="0">
                <a:solidFill>
                  <a:schemeClr val="bg1"/>
                </a:solidFill>
              </a:rPr>
              <a:t>, still </a:t>
            </a:r>
            <a:r>
              <a:rPr lang="en-US" sz="2400" dirty="0">
                <a:solidFill>
                  <a:schemeClr val="bg1"/>
                </a:solidFill>
              </a:rPr>
              <a:t>DEEP tensions </a:t>
            </a:r>
            <a:r>
              <a:rPr lang="en-US" sz="2400" dirty="0" smtClean="0">
                <a:solidFill>
                  <a:schemeClr val="bg1"/>
                </a:solidFill>
              </a:rPr>
              <a:t>between the </a:t>
            </a:r>
            <a:r>
              <a:rPr lang="en-US" sz="2400" dirty="0">
                <a:solidFill>
                  <a:schemeClr val="bg1"/>
                </a:solidFill>
              </a:rPr>
              <a:t>North and South.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u="sng" dirty="0"/>
          </a:p>
        </p:txBody>
      </p:sp>
      <p:pic>
        <p:nvPicPr>
          <p:cNvPr id="9" name="Picture 6" descr="fugitiveslavela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367" y="1169895"/>
            <a:ext cx="6235286" cy="53749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071" y="-57149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Fugitive Slave Act</a:t>
            </a:r>
          </a:p>
        </p:txBody>
      </p:sp>
      <p:pic>
        <p:nvPicPr>
          <p:cNvPr id="11267" name="Picture 5" descr="250px-Slave_kidnap_post_1851_bos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408" y="1079502"/>
            <a:ext cx="3776662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fugitiveslave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724" y="1679015"/>
            <a:ext cx="3824294" cy="4579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slide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5" y="1268414"/>
            <a:ext cx="3857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5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186202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Compromise of 1850</a:t>
            </a:r>
          </a:p>
        </p:txBody>
      </p:sp>
      <p:pic>
        <p:nvPicPr>
          <p:cNvPr id="9219" name="Picture 6" descr="comp18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108" y="897313"/>
            <a:ext cx="8779783" cy="5718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9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36190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Election of 1852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789" y="877361"/>
            <a:ext cx="5438293" cy="588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</a:rPr>
              <a:t>B</a:t>
            </a:r>
            <a:r>
              <a:rPr lang="en-US" sz="2200" dirty="0" smtClean="0">
                <a:solidFill>
                  <a:schemeClr val="bg1"/>
                </a:solidFill>
              </a:rPr>
              <a:t>oth </a:t>
            </a:r>
            <a:r>
              <a:rPr lang="en-US" sz="2200" dirty="0">
                <a:solidFill>
                  <a:schemeClr val="bg1"/>
                </a:solidFill>
              </a:rPr>
              <a:t>major parties endorsed the Compromise of </a:t>
            </a:r>
            <a:r>
              <a:rPr lang="en-US" sz="2200" dirty="0" smtClean="0">
                <a:solidFill>
                  <a:schemeClr val="bg1"/>
                </a:solidFill>
              </a:rPr>
              <a:t>1850 - still </a:t>
            </a:r>
            <a:r>
              <a:rPr lang="en-US" sz="2200" dirty="0">
                <a:solidFill>
                  <a:schemeClr val="bg1"/>
                </a:solidFill>
              </a:rPr>
              <a:t>a part of the election.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Democrats nominate </a:t>
            </a:r>
            <a:r>
              <a:rPr lang="en-US" sz="2200" b="1" dirty="0">
                <a:solidFill>
                  <a:schemeClr val="bg1"/>
                </a:solidFill>
              </a:rPr>
              <a:t>Franklin </a:t>
            </a:r>
            <a:r>
              <a:rPr lang="en-US" sz="2200" b="1" dirty="0" smtClean="0">
                <a:solidFill>
                  <a:schemeClr val="bg1"/>
                </a:solidFill>
              </a:rPr>
              <a:t>Pierce.</a:t>
            </a:r>
            <a:endParaRPr lang="en-US" sz="2200" b="1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Whigs nominate General Winfield </a:t>
            </a:r>
            <a:r>
              <a:rPr lang="en-US" sz="2200" dirty="0" smtClean="0">
                <a:solidFill>
                  <a:schemeClr val="bg1"/>
                </a:solidFill>
              </a:rPr>
              <a:t>Scott.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S</a:t>
            </a:r>
            <a:r>
              <a:rPr lang="en-US" sz="2200" dirty="0" smtClean="0">
                <a:solidFill>
                  <a:schemeClr val="bg1"/>
                </a:solidFill>
              </a:rPr>
              <a:t>ectional </a:t>
            </a:r>
            <a:r>
              <a:rPr lang="en-US" sz="2200" dirty="0">
                <a:solidFill>
                  <a:schemeClr val="bg1"/>
                </a:solidFill>
              </a:rPr>
              <a:t>debate primarily victimized the </a:t>
            </a:r>
            <a:r>
              <a:rPr lang="en-US" sz="2200" dirty="0" smtClean="0">
                <a:solidFill>
                  <a:schemeClr val="bg1"/>
                </a:solidFill>
              </a:rPr>
              <a:t>Whigs (mass </a:t>
            </a:r>
            <a:r>
              <a:rPr lang="en-US" sz="2200" dirty="0">
                <a:solidFill>
                  <a:schemeClr val="bg1"/>
                </a:solidFill>
              </a:rPr>
              <a:t>defections </a:t>
            </a:r>
            <a:r>
              <a:rPr lang="en-US" sz="2200" dirty="0" smtClean="0">
                <a:solidFill>
                  <a:schemeClr val="bg1"/>
                </a:solidFill>
              </a:rPr>
              <a:t>to </a:t>
            </a:r>
            <a:r>
              <a:rPr lang="en-US" sz="2200" dirty="0">
                <a:solidFill>
                  <a:schemeClr val="bg1"/>
                </a:solidFill>
              </a:rPr>
              <a:t>anti-slavery </a:t>
            </a:r>
            <a:r>
              <a:rPr lang="en-US" sz="2200" dirty="0" smtClean="0">
                <a:solidFill>
                  <a:schemeClr val="bg1"/>
                </a:solidFill>
              </a:rPr>
              <a:t>groups) - </a:t>
            </a:r>
            <a:r>
              <a:rPr lang="en-US" sz="2200" dirty="0">
                <a:solidFill>
                  <a:schemeClr val="bg1"/>
                </a:solidFill>
              </a:rPr>
              <a:t>helped </a:t>
            </a:r>
            <a:r>
              <a:rPr lang="en-US" sz="2200" dirty="0" smtClean="0">
                <a:solidFill>
                  <a:schemeClr val="bg1"/>
                </a:solidFill>
              </a:rPr>
              <a:t>Pierce win.</a:t>
            </a:r>
          </a:p>
          <a:p>
            <a:pPr lvl="1"/>
            <a:r>
              <a:rPr lang="en-US" sz="2200" i="1" dirty="0" smtClean="0">
                <a:solidFill>
                  <a:schemeClr val="bg1"/>
                </a:solidFill>
              </a:rPr>
              <a:t>Illustrates the eventual downfall of the Whig Party.</a:t>
            </a:r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Pierce attempted to maintain national </a:t>
            </a:r>
            <a:r>
              <a:rPr lang="en-US" sz="2200" dirty="0" smtClean="0">
                <a:solidFill>
                  <a:schemeClr val="bg1"/>
                </a:solidFill>
              </a:rPr>
              <a:t>harmony</a:t>
            </a:r>
            <a:r>
              <a:rPr lang="en-US" sz="2200" dirty="0">
                <a:solidFill>
                  <a:schemeClr val="bg1"/>
                </a:solidFill>
              </a:rPr>
              <a:t> (</a:t>
            </a:r>
            <a:r>
              <a:rPr lang="en-US" sz="2200" dirty="0" smtClean="0">
                <a:solidFill>
                  <a:schemeClr val="bg1"/>
                </a:solidFill>
              </a:rPr>
              <a:t>impossible task).  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Fugitive </a:t>
            </a:r>
            <a:r>
              <a:rPr lang="en-US" sz="2200" b="1" dirty="0">
                <a:solidFill>
                  <a:schemeClr val="bg1"/>
                </a:solidFill>
              </a:rPr>
              <a:t>Slave Act </a:t>
            </a:r>
            <a:r>
              <a:rPr lang="en-US" sz="2200" dirty="0" smtClean="0">
                <a:solidFill>
                  <a:schemeClr val="bg1"/>
                </a:solidFill>
              </a:rPr>
              <a:t>- ignored </a:t>
            </a:r>
            <a:r>
              <a:rPr lang="en-US" sz="2200" dirty="0">
                <a:solidFill>
                  <a:schemeClr val="bg1"/>
                </a:solidFill>
              </a:rPr>
              <a:t>in the </a:t>
            </a:r>
            <a:r>
              <a:rPr lang="en-US" sz="2200" dirty="0" smtClean="0">
                <a:solidFill>
                  <a:schemeClr val="bg1"/>
                </a:solidFill>
              </a:rPr>
              <a:t>north (mobs in </a:t>
            </a:r>
            <a:r>
              <a:rPr lang="en-US" sz="2200" dirty="0">
                <a:solidFill>
                  <a:schemeClr val="bg1"/>
                </a:solidFill>
              </a:rPr>
              <a:t>some Northern cities to </a:t>
            </a:r>
            <a:r>
              <a:rPr lang="en-US" sz="2200" dirty="0" smtClean="0">
                <a:solidFill>
                  <a:schemeClr val="bg1"/>
                </a:solidFill>
              </a:rPr>
              <a:t>prevent enforcement </a:t>
            </a:r>
            <a:r>
              <a:rPr lang="en-US" sz="2200" dirty="0">
                <a:solidFill>
                  <a:schemeClr val="bg1"/>
                </a:solidFill>
              </a:rPr>
              <a:t>of the </a:t>
            </a:r>
            <a:r>
              <a:rPr lang="en-US" sz="2200" dirty="0" smtClean="0">
                <a:solidFill>
                  <a:schemeClr val="bg1"/>
                </a:solidFill>
              </a:rPr>
              <a:t>law).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Southerners enraged - Compromise </a:t>
            </a:r>
            <a:r>
              <a:rPr lang="en-US" sz="2200" dirty="0">
                <a:solidFill>
                  <a:schemeClr val="bg1"/>
                </a:solidFill>
              </a:rPr>
              <a:t>was now </a:t>
            </a:r>
            <a:r>
              <a:rPr lang="en-US" sz="2200" dirty="0" smtClean="0">
                <a:solidFill>
                  <a:schemeClr val="bg1"/>
                </a:solidFill>
              </a:rPr>
              <a:t>worthless for the south.</a:t>
            </a:r>
          </a:p>
          <a:p>
            <a:endParaRPr lang="en-US" sz="2500" dirty="0"/>
          </a:p>
        </p:txBody>
      </p:sp>
      <p:pic>
        <p:nvPicPr>
          <p:cNvPr id="1026" name="Picture 2" descr="http://freedmenspatrol.files.wordpress.com/2013/04/franklin-pierce-e13746086914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83" y="245007"/>
            <a:ext cx="2466872" cy="29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heltonstate.edu/Uploads/files/faculty/Chuck%20Boening/us%20history%20maps/Election%20of%2018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82" y="3234931"/>
            <a:ext cx="6423212" cy="34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2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8" y="1809953"/>
            <a:ext cx="4578250" cy="4836650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Issues around Western Expansion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Wilmot Proviso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Popular Sovereignty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California Gold Rush</a:t>
            </a:r>
          </a:p>
          <a:p>
            <a:pPr marL="457200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More tensions over Slavery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Underground Railroad</a:t>
            </a:r>
            <a:endParaRPr lang="en-US" sz="2700" dirty="0">
              <a:solidFill>
                <a:schemeClr val="bg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The Compromise of 1850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Fugitive Slave Act</a:t>
            </a:r>
          </a:p>
          <a:p>
            <a:pPr marL="914400" lvl="1" indent="-457200" algn="l">
              <a:buFontTx/>
              <a:buChar char="-"/>
            </a:pPr>
            <a:r>
              <a:rPr lang="en-US" sz="2700" dirty="0" smtClean="0">
                <a:solidFill>
                  <a:schemeClr val="bg1"/>
                </a:solidFill>
              </a:rPr>
              <a:t>Kansas-Nebraska Act</a:t>
            </a:r>
          </a:p>
          <a:p>
            <a:pPr algn="l"/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668" y="90152"/>
            <a:ext cx="11951594" cy="11595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Renewing Sectionalism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www.mtholyoke.edu/~paul20i/classweb/AFP2008/manifestdestiny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media.ecollection.biz/viewcomimg.php?colid=1&amp;mediauid=be4e0b053359190&amp;img=ce510c989d68155.jpg&amp;size=summarypage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7" y="1869320"/>
            <a:ext cx="6754780" cy="39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" y="-93995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Expansion and Sectionalism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788" y="1231568"/>
            <a:ext cx="7018988" cy="531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8788" y="1080772"/>
            <a:ext cx="59511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hite </a:t>
            </a:r>
            <a:r>
              <a:rPr lang="en-US" sz="2400" dirty="0">
                <a:solidFill>
                  <a:schemeClr val="bg1"/>
                </a:solidFill>
              </a:rPr>
              <a:t>settlement </a:t>
            </a:r>
            <a:r>
              <a:rPr lang="en-US" sz="2400" dirty="0" smtClean="0">
                <a:solidFill>
                  <a:schemeClr val="bg1"/>
                </a:solidFill>
              </a:rPr>
              <a:t>west - Miss R. to Great Plains.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ransportation </a:t>
            </a:r>
            <a:r>
              <a:rPr lang="en-US" sz="2400" dirty="0">
                <a:solidFill>
                  <a:schemeClr val="bg1"/>
                </a:solidFill>
              </a:rPr>
              <a:t>and communication </a:t>
            </a:r>
            <a:r>
              <a:rPr lang="en-US" sz="2400" dirty="0" smtClean="0">
                <a:solidFill>
                  <a:schemeClr val="bg1"/>
                </a:solidFill>
              </a:rPr>
              <a:t>needed - caused </a:t>
            </a:r>
            <a:r>
              <a:rPr lang="en-US" sz="2400" dirty="0">
                <a:solidFill>
                  <a:schemeClr val="bg1"/>
                </a:solidFill>
              </a:rPr>
              <a:t>broad support </a:t>
            </a:r>
            <a:r>
              <a:rPr lang="en-US" sz="2400" dirty="0" smtClean="0">
                <a:solidFill>
                  <a:schemeClr val="bg1"/>
                </a:solidFill>
              </a:rPr>
              <a:t>to build a </a:t>
            </a:r>
            <a:r>
              <a:rPr lang="en-US" sz="2400" dirty="0">
                <a:solidFill>
                  <a:schemeClr val="bg1"/>
                </a:solidFill>
              </a:rPr>
              <a:t>transcontinental railroad.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West most point - California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East most point – Which city? (Chicago</a:t>
            </a:r>
            <a:r>
              <a:rPr lang="en-US" sz="2400" dirty="0">
                <a:solidFill>
                  <a:schemeClr val="bg1"/>
                </a:solidFill>
              </a:rPr>
              <a:t>, New Orleans, St. Louis, Memphis</a:t>
            </a:r>
            <a:r>
              <a:rPr lang="en-US" sz="2400" dirty="0" smtClean="0">
                <a:solidFill>
                  <a:schemeClr val="bg1"/>
                </a:solidFill>
              </a:rPr>
              <a:t>???).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Northerners favored </a:t>
            </a:r>
            <a:r>
              <a:rPr lang="en-US" sz="2400" dirty="0" smtClean="0">
                <a:solidFill>
                  <a:schemeClr val="bg1"/>
                </a:solidFill>
              </a:rPr>
              <a:t>Chicago - Southerners </a:t>
            </a:r>
            <a:r>
              <a:rPr lang="en-US" sz="2400" dirty="0">
                <a:solidFill>
                  <a:schemeClr val="bg1"/>
                </a:solidFill>
              </a:rPr>
              <a:t>favored </a:t>
            </a:r>
            <a:r>
              <a:rPr lang="en-US" sz="2400" dirty="0" smtClean="0">
                <a:solidFill>
                  <a:schemeClr val="bg1"/>
                </a:solidFill>
              </a:rPr>
              <a:t>the other </a:t>
            </a:r>
            <a:r>
              <a:rPr lang="en-US" sz="2400" dirty="0">
                <a:solidFill>
                  <a:schemeClr val="bg1"/>
                </a:solidFill>
              </a:rPr>
              <a:t>cities.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ecame part </a:t>
            </a:r>
            <a:r>
              <a:rPr lang="en-US" sz="2400" dirty="0">
                <a:solidFill>
                  <a:schemeClr val="bg1"/>
                </a:solidFill>
              </a:rPr>
              <a:t>of the sectional </a:t>
            </a:r>
            <a:r>
              <a:rPr lang="en-US" sz="2400" dirty="0" smtClean="0">
                <a:solidFill>
                  <a:schemeClr val="bg1"/>
                </a:solidFill>
              </a:rPr>
              <a:t>struggle!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1853 </a:t>
            </a:r>
            <a:r>
              <a:rPr lang="en-US" altLang="en-US" sz="2400" dirty="0">
                <a:solidFill>
                  <a:schemeClr val="bg1"/>
                </a:solidFill>
              </a:rPr>
              <a:t>– </a:t>
            </a:r>
            <a:r>
              <a:rPr lang="en-US" altLang="en-US" sz="2400" b="1" dirty="0">
                <a:solidFill>
                  <a:schemeClr val="bg1"/>
                </a:solidFill>
              </a:rPr>
              <a:t>Gadsden Purchase</a:t>
            </a:r>
            <a:r>
              <a:rPr lang="en-US" altLang="en-US" sz="2400" dirty="0">
                <a:solidFill>
                  <a:schemeClr val="bg1"/>
                </a:solidFill>
              </a:rPr>
              <a:t> – </a:t>
            </a:r>
            <a:r>
              <a:rPr lang="en-US" altLang="en-US" sz="2400" dirty="0" smtClean="0">
                <a:solidFill>
                  <a:schemeClr val="bg1"/>
                </a:solidFill>
              </a:rPr>
              <a:t>added land (bottom </a:t>
            </a:r>
            <a:r>
              <a:rPr lang="en-US" altLang="en-US" sz="2400" dirty="0">
                <a:solidFill>
                  <a:schemeClr val="bg1"/>
                </a:solidFill>
              </a:rPr>
              <a:t>part of NM and </a:t>
            </a:r>
            <a:r>
              <a:rPr lang="en-US" altLang="en-US" sz="2400" dirty="0" smtClean="0">
                <a:solidFill>
                  <a:schemeClr val="bg1"/>
                </a:solidFill>
              </a:rPr>
              <a:t>AZ) </a:t>
            </a:r>
            <a:r>
              <a:rPr lang="en-US" altLang="en-US" sz="2400" dirty="0">
                <a:solidFill>
                  <a:schemeClr val="bg1"/>
                </a:solidFill>
              </a:rPr>
              <a:t>– current border </a:t>
            </a:r>
            <a:r>
              <a:rPr lang="en-US" altLang="en-US" sz="2400" dirty="0" smtClean="0">
                <a:solidFill>
                  <a:schemeClr val="bg1"/>
                </a:solidFill>
              </a:rPr>
              <a:t>line to build the Transcontinental RR.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6386" name="Picture 2" descr="http://www.gadsdenpurchase.com/images/gadsden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98" y="3676167"/>
            <a:ext cx="4657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576" y="972670"/>
            <a:ext cx="3609415" cy="31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09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995082"/>
            <a:ext cx="5653445" cy="5862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Stephen </a:t>
            </a:r>
            <a:r>
              <a:rPr lang="en-US" sz="2400" b="1" dirty="0" smtClean="0">
                <a:solidFill>
                  <a:schemeClr val="bg1"/>
                </a:solidFill>
              </a:rPr>
              <a:t>Douglas </a:t>
            </a:r>
            <a:r>
              <a:rPr lang="en-US" sz="2400" dirty="0" smtClean="0">
                <a:solidFill>
                  <a:schemeClr val="bg1"/>
                </a:solidFill>
              </a:rPr>
              <a:t>(Illinois senator) - wanted </a:t>
            </a:r>
            <a:r>
              <a:rPr lang="en-US" sz="2400" dirty="0">
                <a:solidFill>
                  <a:schemeClr val="bg1"/>
                </a:solidFill>
              </a:rPr>
              <a:t>the railroad to go thru Chicago. 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1854 - introduced </a:t>
            </a:r>
            <a:r>
              <a:rPr lang="en-US" sz="2400" dirty="0">
                <a:solidFill>
                  <a:schemeClr val="bg1"/>
                </a:solidFill>
              </a:rPr>
              <a:t>a bill to organize a </a:t>
            </a:r>
            <a:r>
              <a:rPr lang="en-US" sz="2400" dirty="0" smtClean="0">
                <a:solidFill>
                  <a:schemeClr val="bg1"/>
                </a:solidFill>
              </a:rPr>
              <a:t>territory (Split a large </a:t>
            </a:r>
            <a:r>
              <a:rPr lang="en-US" sz="2400" dirty="0" smtClean="0">
                <a:solidFill>
                  <a:schemeClr val="bg1"/>
                </a:solidFill>
              </a:rPr>
              <a:t>chunk into </a:t>
            </a:r>
            <a:r>
              <a:rPr lang="en-US" sz="2400" dirty="0" smtClean="0">
                <a:solidFill>
                  <a:schemeClr val="bg1"/>
                </a:solidFill>
              </a:rPr>
              <a:t>two pieces – Kansas and Nebraska).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Nebraska territory - railroad </a:t>
            </a:r>
            <a:r>
              <a:rPr lang="en-US" sz="2400" dirty="0">
                <a:solidFill>
                  <a:schemeClr val="bg1"/>
                </a:solidFill>
              </a:rPr>
              <a:t>could run through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South </a:t>
            </a:r>
            <a:r>
              <a:rPr lang="en-US" sz="2400" dirty="0">
                <a:solidFill>
                  <a:schemeClr val="bg1"/>
                </a:solidFill>
              </a:rPr>
              <a:t>would oppose the </a:t>
            </a:r>
            <a:r>
              <a:rPr lang="en-US" sz="2400" dirty="0" smtClean="0">
                <a:solidFill>
                  <a:schemeClr val="bg1"/>
                </a:solidFill>
              </a:rPr>
              <a:t>bill – so…included </a:t>
            </a:r>
            <a:r>
              <a:rPr lang="en-US" sz="2400" dirty="0">
                <a:solidFill>
                  <a:schemeClr val="bg1"/>
                </a:solidFill>
              </a:rPr>
              <a:t>a provision to let the new territory decide for itself the status of </a:t>
            </a:r>
            <a:r>
              <a:rPr lang="en-US" sz="2400" dirty="0" smtClean="0">
                <a:solidFill>
                  <a:schemeClr val="bg1"/>
                </a:solidFill>
              </a:rPr>
              <a:t>slavery (</a:t>
            </a:r>
            <a:r>
              <a:rPr lang="en-US" altLang="en-US" sz="2400" b="1" dirty="0">
                <a:solidFill>
                  <a:schemeClr val="bg1"/>
                </a:solidFill>
              </a:rPr>
              <a:t>popular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sovereignty)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Ended </a:t>
            </a:r>
            <a:r>
              <a:rPr lang="en-US" altLang="en-US" sz="2400" dirty="0">
                <a:solidFill>
                  <a:schemeClr val="bg1"/>
                </a:solidFill>
              </a:rPr>
              <a:t>the </a:t>
            </a:r>
            <a:r>
              <a:rPr lang="en-US" altLang="en-US" sz="2400" b="1" dirty="0">
                <a:solidFill>
                  <a:schemeClr val="bg1"/>
                </a:solidFill>
              </a:rPr>
              <a:t>Missouri Compromise </a:t>
            </a:r>
            <a:r>
              <a:rPr lang="en-US" altLang="en-US" sz="2400" dirty="0" smtClean="0">
                <a:solidFill>
                  <a:schemeClr val="bg1"/>
                </a:solidFill>
              </a:rPr>
              <a:t>(Nebraska above the 36-30 </a:t>
            </a:r>
            <a:r>
              <a:rPr lang="en-US" altLang="en-US" sz="2400" dirty="0">
                <a:solidFill>
                  <a:schemeClr val="bg1"/>
                </a:solidFill>
              </a:rPr>
              <a:t>split).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South </a:t>
            </a:r>
            <a:r>
              <a:rPr lang="en-US" altLang="en-US" dirty="0">
                <a:solidFill>
                  <a:schemeClr val="bg1"/>
                </a:solidFill>
              </a:rPr>
              <a:t>was happy and the </a:t>
            </a:r>
            <a:r>
              <a:rPr lang="en-US" altLang="en-US" dirty="0" smtClean="0">
                <a:solidFill>
                  <a:schemeClr val="bg1"/>
                </a:solidFill>
              </a:rPr>
              <a:t>northern abolitionists were </a:t>
            </a:r>
            <a:r>
              <a:rPr lang="en-US" altLang="en-US" dirty="0">
                <a:solidFill>
                  <a:schemeClr val="bg1"/>
                </a:solidFill>
              </a:rPr>
              <a:t>upset – slavery is now allowed to </a:t>
            </a:r>
            <a:r>
              <a:rPr lang="en-US" altLang="en-US" dirty="0" smtClean="0">
                <a:solidFill>
                  <a:schemeClr val="bg1"/>
                </a:solidFill>
              </a:rPr>
              <a:t>grow!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Violence and conflict to come!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-90153"/>
            <a:ext cx="11925836" cy="108523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Kansas-Nebraska Act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EF6C054F-AA88-459C-0B2ECD6ED4E8B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547" y="1438835"/>
            <a:ext cx="6359634" cy="52174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04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600" y="762000"/>
            <a:ext cx="8128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  <a:latin typeface="Pristina" charset="0"/>
              </a:rPr>
              <a:t>Reaction to the </a:t>
            </a:r>
            <a:r>
              <a:rPr lang="en-US" b="1" dirty="0">
                <a:solidFill>
                  <a:srgbClr val="FFCC00"/>
                </a:solidFill>
                <a:latin typeface="Pristina" charset="0"/>
              </a:rPr>
              <a:t>Acts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10363200" cy="4953000"/>
          </a:xfrm>
          <a:solidFill>
            <a:schemeClr val="bg1"/>
          </a:solidFill>
        </p:spPr>
        <p:txBody>
          <a:bodyPr/>
          <a:lstStyle/>
          <a:p>
            <a:r>
              <a:rPr lang="en-US" sz="2800" u="sng" dirty="0"/>
              <a:t>Southern leaders</a:t>
            </a:r>
            <a:r>
              <a:rPr lang="en-US" sz="2800" dirty="0"/>
              <a:t> </a:t>
            </a:r>
            <a:r>
              <a:rPr lang="en-US" sz="2800" b="1" dirty="0"/>
              <a:t>supported</a:t>
            </a:r>
            <a:r>
              <a:rPr lang="en-US" sz="2800" dirty="0"/>
              <a:t> it because they assumed Missouri farmers with slaves would move across the border.</a:t>
            </a:r>
          </a:p>
          <a:p>
            <a:pPr lvl="1"/>
            <a:r>
              <a:rPr lang="en-US" sz="2400" dirty="0"/>
              <a:t>President Franklin Pierce supported the bill and pushed it through Congress.</a:t>
            </a:r>
          </a:p>
          <a:p>
            <a:r>
              <a:rPr lang="en-US" sz="2800" u="sng" dirty="0"/>
              <a:t>Northerners</a:t>
            </a:r>
            <a:r>
              <a:rPr lang="en-US" sz="2800" dirty="0"/>
              <a:t> were </a:t>
            </a:r>
            <a:r>
              <a:rPr lang="en-US" sz="2800" b="1" dirty="0"/>
              <a:t>unhappy</a:t>
            </a:r>
            <a:r>
              <a:rPr lang="en-US" sz="2800" dirty="0"/>
              <a:t> with the decision.</a:t>
            </a:r>
          </a:p>
          <a:p>
            <a:pPr lvl="1"/>
            <a:r>
              <a:rPr lang="en-US" sz="2400" dirty="0"/>
              <a:t>Said Missouri Compromise had already banned slavery in the area and that this repealed that act. </a:t>
            </a:r>
          </a:p>
          <a:p>
            <a:pPr lvl="1"/>
            <a:r>
              <a:rPr lang="en-US" sz="2400" dirty="0"/>
              <a:t>Some protested by openly challenging the Fugitive Slave Act</a:t>
            </a:r>
          </a:p>
        </p:txBody>
      </p:sp>
    </p:spTree>
    <p:extLst>
      <p:ext uri="{BB962C8B-B14F-4D97-AF65-F5344CB8AC3E}">
        <p14:creationId xmlns:p14="http://schemas.microsoft.com/office/powerpoint/2010/main" val="67237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“A living, creeping, lie.”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"If Kansas should sink to-day, and leave a great vacant space in the earth's surface, this vexed question [of slavery] would still be among us.</a:t>
            </a:r>
            <a:r>
              <a:rPr lang="ja-JP" altLang="en-US">
                <a:latin typeface="Book Antiqua" charset="0"/>
              </a:rPr>
              <a:t>“</a:t>
            </a:r>
            <a:endParaRPr lang="en-US">
              <a:latin typeface="Book Antiqua" charset="0"/>
            </a:endParaRPr>
          </a:p>
          <a:p>
            <a:pPr lvl="1" eaLnBrk="1" hangingPunct="1"/>
            <a:r>
              <a:rPr lang="en-US">
                <a:latin typeface="Book Antiqua" charset="0"/>
              </a:rPr>
              <a:t>A. Lincoln </a:t>
            </a:r>
          </a:p>
        </p:txBody>
      </p:sp>
    </p:spTree>
    <p:extLst>
      <p:ext uri="{BB962C8B-B14F-4D97-AF65-F5344CB8AC3E}">
        <p14:creationId xmlns:p14="http://schemas.microsoft.com/office/powerpoint/2010/main" val="164038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Book Antiqua" charset="0"/>
            </a:endParaRPr>
          </a:p>
        </p:txBody>
      </p:sp>
      <p:pic>
        <p:nvPicPr>
          <p:cNvPr id="11268" name="Picture 4" descr="KN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107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8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</a:rPr>
              <a:t>Impact of the Kansas Nebraska Act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Proslavery people and the Antislavery people started to fight with each other over the issue of slavery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The Proslavery men wanted to vote to make sure Kansas would become a slave state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The Antislavery people wanted to vote to make sure Kansas would become a free state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Freesoilers came to Kansas in hopes of making Kansas a free state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4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55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Reflection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/>
                </a:solidFill>
              </a:rPr>
              <a:t>“The United States will conquer Mexico, but it will be as the man swallows arsenic…Mexico will poison us.”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/>
                </a:solidFill>
              </a:rPr>
              <a:t>Ralph Waldo Emerson</a:t>
            </a:r>
          </a:p>
        </p:txBody>
      </p:sp>
    </p:spTree>
    <p:extLst>
      <p:ext uri="{BB962C8B-B14F-4D97-AF65-F5344CB8AC3E}">
        <p14:creationId xmlns:p14="http://schemas.microsoft.com/office/powerpoint/2010/main" val="280483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645459"/>
            <a:ext cx="4744150" cy="586812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Mexican-American War and the Treaty of Guadeloupe-Hidalgo…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New Territory = huge population movement out west.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Creates tension in DC!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– over </a:t>
            </a:r>
            <a:r>
              <a:rPr lang="en-US" sz="2200" b="1" dirty="0" smtClean="0">
                <a:solidFill>
                  <a:schemeClr val="bg1"/>
                </a:solidFill>
              </a:rPr>
              <a:t>FREE vs SLAVE state.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Oh wait…no worries, we have the</a:t>
            </a:r>
            <a:r>
              <a:rPr lang="en-US" sz="2200" b="1" dirty="0" smtClean="0">
                <a:solidFill>
                  <a:schemeClr val="bg1"/>
                </a:solidFill>
              </a:rPr>
              <a:t> 36-30 line </a:t>
            </a:r>
            <a:r>
              <a:rPr lang="en-US" sz="2200" dirty="0" smtClean="0">
                <a:solidFill>
                  <a:schemeClr val="bg1"/>
                </a:solidFill>
              </a:rPr>
              <a:t>from the </a:t>
            </a:r>
            <a:r>
              <a:rPr lang="en-US" sz="2200" b="1" dirty="0" smtClean="0">
                <a:solidFill>
                  <a:schemeClr val="bg1"/>
                </a:solidFill>
              </a:rPr>
              <a:t>Missouri Compromise.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However, there is CA…Uh oh!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Attempted Solution: </a:t>
            </a:r>
            <a:r>
              <a:rPr lang="en-US" sz="2200" b="1" dirty="0" smtClean="0">
                <a:solidFill>
                  <a:schemeClr val="bg1"/>
                </a:solidFill>
              </a:rPr>
              <a:t>The Wilmot proviso </a:t>
            </a:r>
            <a:r>
              <a:rPr lang="en-US" sz="2200" dirty="0" smtClean="0">
                <a:solidFill>
                  <a:schemeClr val="bg1"/>
                </a:solidFill>
              </a:rPr>
              <a:t>– no slavery allowed in territories from the M-A War.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Never passed – came to represent Northern anti-slavery sentiment.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Balance of power and stability of the Union is now in question!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-90153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Review…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rds.yahoo.com/_ylt=A0WTb_iHyLZKIiMAnSyjzbkF/SIG=12ttqfrsr/EXP=1253579271/**http%3A/www.lib.utexas.edu/maps/historical/ward_1912/us_expansion_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940" y="987575"/>
            <a:ext cx="7072353" cy="5470680"/>
          </a:xfrm>
          <a:prstGeom prst="rect">
            <a:avLst/>
          </a:prstGeom>
          <a:noFill/>
        </p:spPr>
      </p:pic>
      <p:sp>
        <p:nvSpPr>
          <p:cNvPr id="9" name="Arc 8"/>
          <p:cNvSpPr/>
          <p:nvPr/>
        </p:nvSpPr>
        <p:spPr>
          <a:xfrm rot="10957853">
            <a:off x="5133395" y="2658772"/>
            <a:ext cx="6232056" cy="1167973"/>
          </a:xfrm>
          <a:prstGeom prst="arc">
            <a:avLst>
              <a:gd name="adj1" fmla="val 11202093"/>
              <a:gd name="adj2" fmla="val 2139703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968343" y="3174274"/>
            <a:ext cx="13063" cy="11234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04772" y="2933091"/>
            <a:ext cx="146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???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295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Election of 1848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738642"/>
            <a:ext cx="6251303" cy="611935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Polk – in poor health and won’t run again - Democrats </a:t>
            </a:r>
            <a:r>
              <a:rPr lang="en-US" sz="2400" dirty="0">
                <a:solidFill>
                  <a:schemeClr val="bg1"/>
                </a:solidFill>
              </a:rPr>
              <a:t>nominated Lewis Cass.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Whigs </a:t>
            </a:r>
            <a:r>
              <a:rPr lang="en-US" sz="2400" dirty="0">
                <a:solidFill>
                  <a:schemeClr val="bg1"/>
                </a:solidFill>
              </a:rPr>
              <a:t>nominated </a:t>
            </a:r>
            <a:r>
              <a:rPr lang="en-US" sz="2400" b="1" dirty="0">
                <a:solidFill>
                  <a:schemeClr val="bg1"/>
                </a:solidFill>
              </a:rPr>
              <a:t>General Zachary </a:t>
            </a:r>
            <a:r>
              <a:rPr lang="en-US" sz="2400" b="1" dirty="0" smtClean="0">
                <a:solidFill>
                  <a:schemeClr val="bg1"/>
                </a:solidFill>
              </a:rPr>
              <a:t>Taylor </a:t>
            </a:r>
            <a:r>
              <a:rPr lang="en-US" sz="2400" dirty="0" smtClean="0">
                <a:solidFill>
                  <a:schemeClr val="bg1"/>
                </a:solidFill>
              </a:rPr>
              <a:t>(the </a:t>
            </a:r>
            <a:r>
              <a:rPr lang="en-US" sz="2400" dirty="0">
                <a:solidFill>
                  <a:schemeClr val="bg1"/>
                </a:solidFill>
              </a:rPr>
              <a:t>hero of the Mexican </a:t>
            </a:r>
            <a:r>
              <a:rPr lang="en-US" sz="2400" dirty="0" smtClean="0">
                <a:solidFill>
                  <a:schemeClr val="bg1"/>
                </a:solidFill>
              </a:rPr>
              <a:t>War - no </a:t>
            </a:r>
            <a:r>
              <a:rPr lang="en-US" sz="2400" dirty="0">
                <a:solidFill>
                  <a:schemeClr val="bg1"/>
                </a:solidFill>
              </a:rPr>
              <a:t>political </a:t>
            </a:r>
            <a:r>
              <a:rPr lang="en-US" sz="2400" dirty="0" smtClean="0">
                <a:solidFill>
                  <a:schemeClr val="bg1"/>
                </a:solidFill>
              </a:rPr>
              <a:t>experience).</a:t>
            </a:r>
            <a:endParaRPr lang="en-US" sz="2400" dirty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Anti-slavery advocates </a:t>
            </a:r>
            <a:r>
              <a:rPr lang="en-US" sz="2400" dirty="0" smtClean="0">
                <a:solidFill>
                  <a:schemeClr val="bg1"/>
                </a:solidFill>
              </a:rPr>
              <a:t>– neither are liked…formed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Free Soil </a:t>
            </a:r>
            <a:r>
              <a:rPr lang="en-US" sz="2400" b="1" dirty="0" smtClean="0">
                <a:solidFill>
                  <a:schemeClr val="bg1"/>
                </a:solidFill>
              </a:rPr>
              <a:t>Party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(nominating </a:t>
            </a:r>
            <a:r>
              <a:rPr lang="en-US" sz="2400" dirty="0">
                <a:solidFill>
                  <a:schemeClr val="bg1"/>
                </a:solidFill>
              </a:rPr>
              <a:t>Martin Van </a:t>
            </a:r>
            <a:r>
              <a:rPr lang="en-US" sz="2400" dirty="0" smtClean="0">
                <a:solidFill>
                  <a:schemeClr val="bg1"/>
                </a:solidFill>
              </a:rPr>
              <a:t>Buren).  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i="1" dirty="0">
                <a:solidFill>
                  <a:schemeClr val="bg1"/>
                </a:solidFill>
              </a:rPr>
              <a:t>O</a:t>
            </a:r>
            <a:r>
              <a:rPr lang="en-US" i="1" dirty="0" smtClean="0">
                <a:solidFill>
                  <a:schemeClr val="bg1"/>
                </a:solidFill>
              </a:rPr>
              <a:t>nly </a:t>
            </a:r>
            <a:r>
              <a:rPr lang="en-US" i="1" dirty="0">
                <a:solidFill>
                  <a:schemeClr val="bg1"/>
                </a:solidFill>
              </a:rPr>
              <a:t>received 10% of the </a:t>
            </a:r>
            <a:r>
              <a:rPr lang="en-US" i="1" dirty="0" smtClean="0">
                <a:solidFill>
                  <a:schemeClr val="bg1"/>
                </a:solidFill>
              </a:rPr>
              <a:t>vote - would </a:t>
            </a:r>
            <a:r>
              <a:rPr lang="en-US" i="1" dirty="0">
                <a:solidFill>
                  <a:schemeClr val="bg1"/>
                </a:solidFill>
              </a:rPr>
              <a:t>lead to the collapse of the 2</a:t>
            </a:r>
            <a:r>
              <a:rPr lang="en-US" i="1" baseline="30000" dirty="0">
                <a:solidFill>
                  <a:schemeClr val="bg1"/>
                </a:solidFill>
              </a:rPr>
              <a:t>nd</a:t>
            </a:r>
            <a:r>
              <a:rPr lang="en-US" i="1" dirty="0">
                <a:solidFill>
                  <a:schemeClr val="bg1"/>
                </a:solidFill>
              </a:rPr>
              <a:t> party system in the 1850’s.</a:t>
            </a:r>
          </a:p>
          <a:p>
            <a:pPr marL="1097280" lvl="2" indent="-246888"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Party </a:t>
            </a:r>
            <a:r>
              <a:rPr lang="en-US" sz="2400" dirty="0" smtClean="0">
                <a:solidFill>
                  <a:schemeClr val="bg1"/>
                </a:solidFill>
              </a:rPr>
              <a:t>System - Federalists </a:t>
            </a:r>
            <a:r>
              <a:rPr lang="en-US" sz="2400" dirty="0">
                <a:solidFill>
                  <a:schemeClr val="bg1"/>
                </a:solidFill>
              </a:rPr>
              <a:t>and Republicans</a:t>
            </a:r>
          </a:p>
          <a:p>
            <a:pPr marL="1097280" lvl="2" indent="-246888"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Party </a:t>
            </a:r>
            <a:r>
              <a:rPr lang="en-US" sz="2400" dirty="0" smtClean="0">
                <a:solidFill>
                  <a:schemeClr val="bg1"/>
                </a:solidFill>
              </a:rPr>
              <a:t>System - Democrats </a:t>
            </a:r>
            <a:r>
              <a:rPr lang="en-US" sz="2400" dirty="0">
                <a:solidFill>
                  <a:schemeClr val="bg1"/>
                </a:solidFill>
              </a:rPr>
              <a:t>and Whigs</a:t>
            </a:r>
          </a:p>
          <a:p>
            <a:pPr marL="1097280" lvl="2" indent="-246888"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(current) Party </a:t>
            </a:r>
            <a:r>
              <a:rPr lang="en-US" sz="2400" dirty="0" smtClean="0">
                <a:solidFill>
                  <a:schemeClr val="bg1"/>
                </a:solidFill>
              </a:rPr>
              <a:t>System - Democrats </a:t>
            </a:r>
            <a:r>
              <a:rPr lang="en-US" sz="2400" dirty="0">
                <a:solidFill>
                  <a:schemeClr val="bg1"/>
                </a:solidFill>
              </a:rPr>
              <a:t>and Republicans</a:t>
            </a:r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 descr="Taylor-Mexican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3161" y="181083"/>
            <a:ext cx="2641413" cy="38641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ElectoralCollege1848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8729" y="3090578"/>
            <a:ext cx="4935071" cy="36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9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506071"/>
            <a:ext cx="11842377" cy="5163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	    America’s 2</a:t>
            </a:r>
            <a:r>
              <a:rPr lang="en-US" sz="3600" baseline="30000" dirty="0" smtClean="0">
                <a:solidFill>
                  <a:schemeClr val="bg1"/>
                </a:solidFill>
              </a:rPr>
              <a:t>nd</a:t>
            </a:r>
            <a:r>
              <a:rPr lang="en-US" sz="3600" dirty="0" smtClean="0">
                <a:solidFill>
                  <a:schemeClr val="bg1"/>
                </a:solidFill>
              </a:rPr>
              <a:t> Party System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chemeClr val="bg1"/>
                </a:solidFill>
              </a:rPr>
              <a:t>Democrats</a:t>
            </a:r>
            <a:r>
              <a:rPr lang="en-US" sz="3600" b="1" dirty="0" smtClean="0">
                <a:solidFill>
                  <a:schemeClr val="bg1"/>
                </a:solidFill>
              </a:rPr>
              <a:t>			</a:t>
            </a:r>
            <a:r>
              <a:rPr lang="en-US" sz="3600" b="1" u="sng" dirty="0" smtClean="0">
                <a:solidFill>
                  <a:schemeClr val="bg1"/>
                </a:solidFill>
              </a:rPr>
              <a:t>Whigs</a:t>
            </a:r>
            <a:r>
              <a:rPr lang="en-US" sz="3600" b="1" dirty="0" smtClean="0">
                <a:solidFill>
                  <a:schemeClr val="bg1"/>
                </a:solidFill>
              </a:rPr>
              <a:t>			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“Common Man”		“Professional/Business Class”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Common Workers	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Doctors/Lawyers/Merchants/Banker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Factory Workers		Factory Owners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Small/Poor Farmers	Commercial/Plantation Planters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NOT DIVIDED BY GEOGRAPHY….UNTIL THE ISSUE OF SLAVERY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Democrats vs. Whigs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7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93182"/>
            <a:ext cx="10515600" cy="1506827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Sectionalism over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Slavery: Ideas on How to Fix It??</a:t>
            </a:r>
            <a:endParaRPr lang="en-US" altLang="en-US" sz="3800" b="1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425" y="1004552"/>
            <a:ext cx="5977881" cy="58534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Remember…the land from M-A war and Treaty of G-H eventually will enter the union…new ideas/groups emerge!!!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Popular Sovereignty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– state members should choose (vote) to become a free or slave state.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Popular with politicians – they can “pass the buck” over this issue.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 could lead to the spread of slavery...anywhere (above 36-30 line – which would compound the issue).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Free soil Party </a:t>
            </a:r>
            <a:r>
              <a:rPr lang="en-US" sz="2400" dirty="0" smtClean="0">
                <a:solidFill>
                  <a:schemeClr val="bg1"/>
                </a:solidFill>
              </a:rPr>
              <a:t>(new party made up of Northern anti-slavery supporters, non-Southern Democrats, and Frontiersmen) - supported the </a:t>
            </a:r>
            <a:r>
              <a:rPr lang="en-US" sz="2400" b="1" dirty="0" smtClean="0">
                <a:solidFill>
                  <a:schemeClr val="bg1"/>
                </a:solidFill>
              </a:rPr>
              <a:t>Wilmot Proviso </a:t>
            </a:r>
            <a:r>
              <a:rPr lang="en-US" sz="2400" dirty="0" smtClean="0">
                <a:solidFill>
                  <a:schemeClr val="bg1"/>
                </a:solidFill>
              </a:rPr>
              <a:t>and the idea of banning slavery in the new territories.</a:t>
            </a:r>
          </a:p>
        </p:txBody>
      </p:sp>
      <p:pic>
        <p:nvPicPr>
          <p:cNvPr id="6" name="Picture 2" descr="http://t1.gstatic.com/images?q=tbn:ANd9GcTjutRDJWCKshzFVfMhX6XPWXJ-ybKVi4AK4ZZnZFIZ5ATnJVy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389" y="1004552"/>
            <a:ext cx="4503186" cy="2894905"/>
          </a:xfrm>
          <a:prstGeom prst="rect">
            <a:avLst/>
          </a:prstGeom>
          <a:noFill/>
        </p:spPr>
      </p:pic>
      <p:pic>
        <p:nvPicPr>
          <p:cNvPr id="12292" name="Picture 4" descr="http://thebreakingtime.typepad.com/.a/6a01053634908c970c017d3cce0e18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06" y="2511379"/>
            <a:ext cx="3064811" cy="41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97" y="-137151"/>
            <a:ext cx="11937251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Sectionalism over Slavery: Ideas on How to Fix It??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797" y="1188412"/>
            <a:ext cx="7177632" cy="584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Zachary </a:t>
            </a:r>
            <a:r>
              <a:rPr lang="en-US" sz="2400" dirty="0" smtClean="0">
                <a:solidFill>
                  <a:schemeClr val="bg1"/>
                </a:solidFill>
              </a:rPr>
              <a:t>Taylor’s solution – let the territories become states!</a:t>
            </a:r>
            <a:endParaRPr lang="en-US" sz="2400" dirty="0">
              <a:solidFill>
                <a:schemeClr val="bg1"/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When western </a:t>
            </a:r>
            <a:r>
              <a:rPr lang="en-US" dirty="0">
                <a:solidFill>
                  <a:schemeClr val="bg1"/>
                </a:solidFill>
              </a:rPr>
              <a:t>lands remained </a:t>
            </a:r>
            <a:r>
              <a:rPr lang="en-US" dirty="0" smtClean="0">
                <a:solidFill>
                  <a:schemeClr val="bg1"/>
                </a:solidFill>
              </a:rPr>
              <a:t>territories - Federal </a:t>
            </a:r>
            <a:r>
              <a:rPr lang="en-US" dirty="0">
                <a:solidFill>
                  <a:schemeClr val="bg1"/>
                </a:solidFill>
              </a:rPr>
              <a:t>government was responsible </a:t>
            </a:r>
            <a:r>
              <a:rPr lang="en-US" dirty="0" smtClean="0">
                <a:solidFill>
                  <a:schemeClr val="bg1"/>
                </a:solidFill>
              </a:rPr>
              <a:t>for free vs slave status. 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If they are states – each states determines </a:t>
            </a:r>
            <a:r>
              <a:rPr lang="en-US" dirty="0">
                <a:solidFill>
                  <a:schemeClr val="bg1"/>
                </a:solidFill>
              </a:rPr>
              <a:t>the status of </a:t>
            </a:r>
            <a:r>
              <a:rPr lang="en-US" dirty="0" smtClean="0">
                <a:solidFill>
                  <a:schemeClr val="bg1"/>
                </a:solidFill>
              </a:rPr>
              <a:t>slavery themselves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Popular Sovereignty).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>
                <a:solidFill>
                  <a:schemeClr val="bg1"/>
                </a:solidFill>
              </a:rPr>
              <a:t>Basically</a:t>
            </a:r>
            <a:r>
              <a:rPr lang="en-US" i="1" dirty="0">
                <a:solidFill>
                  <a:schemeClr val="bg1"/>
                </a:solidFill>
              </a:rPr>
              <a:t>, he didn’t want to deal with </a:t>
            </a:r>
            <a:r>
              <a:rPr lang="en-US" i="1" dirty="0" smtClean="0">
                <a:solidFill>
                  <a:schemeClr val="bg1"/>
                </a:solidFill>
              </a:rPr>
              <a:t>it - made </a:t>
            </a:r>
            <a:r>
              <a:rPr lang="en-US" i="1" dirty="0">
                <a:solidFill>
                  <a:schemeClr val="bg1"/>
                </a:solidFill>
              </a:rPr>
              <a:t>the states deal with it.</a:t>
            </a:r>
            <a:endParaRPr lang="en-US" dirty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North’s Goal – stop the </a:t>
            </a:r>
            <a:r>
              <a:rPr lang="en-US" sz="2400" dirty="0">
                <a:solidFill>
                  <a:schemeClr val="bg1"/>
                </a:solidFill>
              </a:rPr>
              <a:t>spread of slavery into the territories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u="sng" dirty="0" smtClean="0">
                <a:solidFill>
                  <a:schemeClr val="bg1"/>
                </a:solidFill>
              </a:rPr>
              <a:t>only a minority </a:t>
            </a:r>
            <a:r>
              <a:rPr lang="en-US" sz="2400" u="sng" dirty="0">
                <a:solidFill>
                  <a:schemeClr val="bg1"/>
                </a:solidFill>
              </a:rPr>
              <a:t>wanted total abolition</a:t>
            </a:r>
            <a:r>
              <a:rPr lang="en-US" sz="2400" dirty="0">
                <a:solidFill>
                  <a:schemeClr val="bg1"/>
                </a:solidFill>
              </a:rPr>
              <a:t>).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South’s </a:t>
            </a:r>
            <a:r>
              <a:rPr lang="en-US" sz="2400" dirty="0" smtClean="0">
                <a:solidFill>
                  <a:schemeClr val="bg1"/>
                </a:solidFill>
              </a:rPr>
              <a:t>objection - new </a:t>
            </a:r>
            <a:r>
              <a:rPr lang="en-US" sz="2400" dirty="0">
                <a:solidFill>
                  <a:schemeClr val="bg1"/>
                </a:solidFill>
              </a:rPr>
              <a:t>states would </a:t>
            </a:r>
            <a:r>
              <a:rPr lang="en-US" sz="2400" dirty="0" smtClean="0">
                <a:solidFill>
                  <a:schemeClr val="bg1"/>
                </a:solidFill>
              </a:rPr>
              <a:t>create a </a:t>
            </a:r>
            <a:r>
              <a:rPr lang="en-US" sz="2400" dirty="0">
                <a:solidFill>
                  <a:schemeClr val="bg1"/>
                </a:solidFill>
              </a:rPr>
              <a:t>northern majority…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bg1"/>
                </a:solidFill>
              </a:rPr>
              <a:t>In 1849, there were 15 </a:t>
            </a:r>
            <a:r>
              <a:rPr lang="en-US" dirty="0" smtClean="0">
                <a:solidFill>
                  <a:schemeClr val="bg1"/>
                </a:solidFill>
              </a:rPr>
              <a:t>free and </a:t>
            </a:r>
            <a:r>
              <a:rPr lang="en-US" dirty="0">
                <a:solidFill>
                  <a:schemeClr val="bg1"/>
                </a:solidFill>
              </a:rPr>
              <a:t>15 slave states</a:t>
            </a:r>
          </a:p>
        </p:txBody>
      </p:sp>
      <p:pic>
        <p:nvPicPr>
          <p:cNvPr id="11268" name="Picture 4" descr="http://upload.wikimedia.org/wikipedia/commons/3/3f/Zachary_Taylo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129" y="1002095"/>
            <a:ext cx="2649019" cy="32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domcc.com/popular-sovereignty-images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70" y="3552091"/>
            <a:ext cx="3017368" cy="30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1052360"/>
            <a:ext cx="6342348" cy="580563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1848 - traces </a:t>
            </a:r>
            <a:r>
              <a:rPr lang="en-US" sz="2400" dirty="0">
                <a:solidFill>
                  <a:schemeClr val="bg1"/>
                </a:solidFill>
              </a:rPr>
              <a:t>of gold in the foothills of the Sierra </a:t>
            </a:r>
            <a:r>
              <a:rPr lang="en-US" sz="2400" dirty="0" smtClean="0">
                <a:solidFill>
                  <a:schemeClr val="bg1"/>
                </a:solidFill>
              </a:rPr>
              <a:t>Nevada.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Word spread </a:t>
            </a:r>
            <a:r>
              <a:rPr lang="en-US" sz="2400" dirty="0">
                <a:solidFill>
                  <a:schemeClr val="bg1"/>
                </a:solidFill>
              </a:rPr>
              <a:t>to San Francisco, the east coast, and the rest of the world.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People worldwide </a:t>
            </a:r>
            <a:r>
              <a:rPr lang="en-US" sz="2400" dirty="0">
                <a:solidFill>
                  <a:schemeClr val="bg1"/>
                </a:solidFill>
              </a:rPr>
              <a:t>flocked to </a:t>
            </a:r>
            <a:r>
              <a:rPr lang="en-US" sz="2400" dirty="0" smtClean="0">
                <a:solidFill>
                  <a:schemeClr val="bg1"/>
                </a:solidFill>
              </a:rPr>
              <a:t>CA </a:t>
            </a:r>
            <a:r>
              <a:rPr lang="en-US" sz="2400" dirty="0">
                <a:solidFill>
                  <a:schemeClr val="bg1"/>
                </a:solidFill>
              </a:rPr>
              <a:t>to find </a:t>
            </a:r>
            <a:r>
              <a:rPr lang="en-US" sz="2400" dirty="0" smtClean="0">
                <a:solidFill>
                  <a:schemeClr val="bg1"/>
                </a:solidFill>
              </a:rPr>
              <a:t>gold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– biggest year 1849.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1848 Cali. Pop = 14k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1852 Cali. Pop = 220k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Many </a:t>
            </a:r>
            <a:r>
              <a:rPr lang="en-US" sz="2400" dirty="0">
                <a:solidFill>
                  <a:schemeClr val="bg1"/>
                </a:solidFill>
              </a:rPr>
              <a:t>“49ers” left families and </a:t>
            </a:r>
            <a:r>
              <a:rPr lang="en-US" sz="2400" dirty="0" smtClean="0">
                <a:solidFill>
                  <a:schemeClr val="bg1"/>
                </a:solidFill>
              </a:rPr>
              <a:t>jobs to </a:t>
            </a:r>
            <a:r>
              <a:rPr lang="en-US" sz="2400" dirty="0">
                <a:solidFill>
                  <a:schemeClr val="bg1"/>
                </a:solidFill>
              </a:rPr>
              <a:t>head </a:t>
            </a:r>
            <a:r>
              <a:rPr lang="en-US" sz="2400" dirty="0" smtClean="0">
                <a:solidFill>
                  <a:schemeClr val="bg1"/>
                </a:solidFill>
              </a:rPr>
              <a:t>west…Mostly men - created </a:t>
            </a:r>
            <a:r>
              <a:rPr lang="en-US" sz="2400" dirty="0">
                <a:solidFill>
                  <a:schemeClr val="bg1"/>
                </a:solidFill>
              </a:rPr>
              <a:t>a volatile society.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Word </a:t>
            </a:r>
            <a:r>
              <a:rPr lang="en-US" sz="2400" dirty="0">
                <a:solidFill>
                  <a:schemeClr val="bg1"/>
                </a:solidFill>
              </a:rPr>
              <a:t>of gold reached </a:t>
            </a:r>
            <a:r>
              <a:rPr lang="en-US" sz="2400" dirty="0" smtClean="0">
                <a:solidFill>
                  <a:schemeClr val="bg1"/>
                </a:solidFill>
              </a:rPr>
              <a:t>China - large </a:t>
            </a:r>
            <a:r>
              <a:rPr lang="en-US" sz="2400" dirty="0">
                <a:solidFill>
                  <a:schemeClr val="bg1"/>
                </a:solidFill>
              </a:rPr>
              <a:t>scale Chinese immigration to the US.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While some did, most people never found gold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Created the “Wild West.”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-90153"/>
            <a:ext cx="11925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Western Movement Explodes – The Gold Rush!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1683" r="11256" b="2350"/>
          <a:stretch>
            <a:fillRect/>
          </a:stretch>
        </p:blipFill>
        <p:spPr bwMode="auto">
          <a:xfrm>
            <a:off x="6471137" y="1235410"/>
            <a:ext cx="5444269" cy="4630818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4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14542</TotalTime>
  <Words>1754</Words>
  <Application>Microsoft Macintosh PowerPoint</Application>
  <PresentationFormat>Custom</PresentationFormat>
  <Paragraphs>158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Renewing Sectionalism: Compromise of 1850, the Kansas-Nebraska Act, and Legislating Slavery</vt:lpstr>
      <vt:lpstr>Renewing Sectionalism</vt:lpstr>
      <vt:lpstr>Quote Reflection…</vt:lpstr>
      <vt:lpstr>A Review…</vt:lpstr>
      <vt:lpstr>Election of 1848</vt:lpstr>
      <vt:lpstr>Democrats vs. Whigs</vt:lpstr>
      <vt:lpstr>Sectionalism over Slavery: Ideas on How to Fix It??</vt:lpstr>
      <vt:lpstr>Sectionalism over Slavery: Ideas on How to Fix It??</vt:lpstr>
      <vt:lpstr>Western Movement Explodes – The Gold Rush!</vt:lpstr>
      <vt:lpstr>PowerPoint Presentation</vt:lpstr>
      <vt:lpstr>Sectionalism over Slavery Intensified</vt:lpstr>
      <vt:lpstr>Sectionalism over Slavery Intensified</vt:lpstr>
      <vt:lpstr>Underground Railroad</vt:lpstr>
      <vt:lpstr>PowerPoint Presentation</vt:lpstr>
      <vt:lpstr>Solution: The Compromise of 1850</vt:lpstr>
      <vt:lpstr>The Compromise of 1850</vt:lpstr>
      <vt:lpstr>Fugitive Slave Act</vt:lpstr>
      <vt:lpstr>Compromise of 1850</vt:lpstr>
      <vt:lpstr>Election of 1852</vt:lpstr>
      <vt:lpstr>Expansion and Sectionalism</vt:lpstr>
      <vt:lpstr>The Kansas-Nebraska Act</vt:lpstr>
      <vt:lpstr>Reaction to the Acts</vt:lpstr>
      <vt:lpstr>“A living, creeping, lie.”</vt:lpstr>
      <vt:lpstr>PowerPoint Presentation</vt:lpstr>
      <vt:lpstr>Impact of the Kansas Nebraska Act   </vt:lpstr>
      <vt:lpstr>PowerPoint Presentation</vt:lpstr>
    </vt:vector>
  </TitlesOfParts>
  <Company>Cardinal Gibbons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2: Chapter 5 – Pre-Revolution Colonial Society</dc:title>
  <dc:creator>Amy Ernenwein</dc:creator>
  <cp:lastModifiedBy>Craig Winchell</cp:lastModifiedBy>
  <cp:revision>335</cp:revision>
  <dcterms:created xsi:type="dcterms:W3CDTF">2014-08-20T11:41:44Z</dcterms:created>
  <dcterms:modified xsi:type="dcterms:W3CDTF">2016-11-01T21:32:27Z</dcterms:modified>
</cp:coreProperties>
</file>